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</a:t>
            </a:r>
            <a:r>
              <a:rPr lang="en-CA" sz="2400" dirty="0"/>
              <a:t> </a:t>
            </a:r>
            <a:r>
              <a:rPr lang="en-CA" sz="2400" b="1" dirty="0"/>
              <a:t>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CA" sz="2800" b="1" dirty="0" smtClean="0"/>
              <a:t>Unit</a:t>
            </a:r>
            <a:r>
              <a:rPr lang="en-CA" sz="2800" dirty="0" smtClean="0"/>
              <a:t> </a:t>
            </a:r>
            <a:r>
              <a:rPr lang="en-CA" sz="2800" b="1" dirty="0" smtClean="0"/>
              <a:t>2</a:t>
            </a:r>
            <a:r>
              <a:rPr lang="en-CA" sz="2800" dirty="0" smtClean="0"/>
              <a:t>: Foundations of Medieval Europe</a:t>
            </a:r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3200" dirty="0" smtClean="0"/>
              <a:t>Events are the products of other events</a:t>
            </a:r>
          </a:p>
          <a:p>
            <a:pPr lvl="1"/>
            <a:r>
              <a:rPr lang="en-CA" sz="2900" dirty="0" smtClean="0"/>
              <a:t>The Catholic Church’s authority increased due to the importance Charlemagne placed on religious unity</a:t>
            </a:r>
          </a:p>
          <a:p>
            <a:pPr lvl="1"/>
            <a:r>
              <a:rPr lang="en-CA" sz="2900" dirty="0" smtClean="0"/>
              <a:t>Islam’s spread to Northern Europe was prevented by Charles Martel’s victory at the Battle of Tours ensuring Europe would remain Christian</a:t>
            </a:r>
          </a:p>
          <a:p>
            <a:pPr lvl="1"/>
            <a:r>
              <a:rPr lang="en-CA" sz="2900" dirty="0" smtClean="0"/>
              <a:t>Northern Italy remained relatively free from barbarian invasions so it continued to practice a republican form of government from the Roman period</a:t>
            </a:r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Feudalism developed and was strongest in regions of Europe experiencing the most invasions</a:t>
            </a:r>
          </a:p>
          <a:p>
            <a:pPr lvl="1"/>
            <a:r>
              <a:rPr lang="en-CA" sz="2900" dirty="0"/>
              <a:t>Roman and Germanic </a:t>
            </a:r>
            <a:r>
              <a:rPr lang="en-CA" sz="2900" dirty="0" smtClean="0"/>
              <a:t>cultures </a:t>
            </a:r>
            <a:r>
              <a:rPr lang="en-CA" sz="2900" dirty="0"/>
              <a:t>mixed creating a new </a:t>
            </a:r>
            <a:r>
              <a:rPr lang="en-CA" sz="2900" dirty="0" smtClean="0"/>
              <a:t>European-wide </a:t>
            </a:r>
            <a:r>
              <a:rPr lang="en-CA" sz="2900" dirty="0"/>
              <a:t>culture</a:t>
            </a:r>
          </a:p>
          <a:p>
            <a:pPr marL="274320" lvl="1" indent="0">
              <a:buNone/>
            </a:pPr>
            <a:endParaRPr lang="en-CA" sz="2900" dirty="0" smtClean="0"/>
          </a:p>
          <a:p>
            <a:pPr marL="0" indent="0">
              <a:buNone/>
            </a:pP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sz="3200" dirty="0" smtClean="0"/>
              <a:t>Continuity connects different historical periods and developments with one another</a:t>
            </a:r>
          </a:p>
          <a:p>
            <a:pPr lvl="1"/>
            <a:r>
              <a:rPr lang="en-CA" sz="2900" dirty="0" smtClean="0"/>
              <a:t>Feudalism was weakest in regions </a:t>
            </a:r>
            <a:r>
              <a:rPr lang="en-CA" sz="2900" dirty="0" smtClean="0"/>
              <a:t>in Northern Italy because it was highly urbanized even during the Roman imperial period</a:t>
            </a:r>
          </a:p>
          <a:p>
            <a:pPr lvl="2"/>
            <a:r>
              <a:rPr lang="en-CA" sz="2400" dirty="0" smtClean="0"/>
              <a:t>Cities were highly organized resisting attempts by kings to dominate them</a:t>
            </a:r>
          </a:p>
          <a:p>
            <a:pPr lvl="2"/>
            <a:r>
              <a:rPr lang="en-CA" sz="2400" dirty="0" smtClean="0"/>
              <a:t>Cities also possessed strong republican institutions (which tended to be more democratic than feudal)</a:t>
            </a:r>
            <a:endParaRPr lang="en-CA" sz="2400" dirty="0" smtClean="0"/>
          </a:p>
          <a:p>
            <a:pPr lvl="1"/>
            <a:r>
              <a:rPr lang="en-CA" sz="2900" dirty="0" smtClean="0"/>
              <a:t>The </a:t>
            </a:r>
            <a:r>
              <a:rPr lang="en-CA" sz="2900" dirty="0" err="1" smtClean="0"/>
              <a:t>coloni</a:t>
            </a:r>
            <a:r>
              <a:rPr lang="en-CA" sz="2900" dirty="0" smtClean="0"/>
              <a:t> of the Roman period and serfs of the feudal both worked on manors</a:t>
            </a:r>
            <a:endParaRPr lang="en-CA" sz="2900" dirty="0"/>
          </a:p>
          <a:p>
            <a:pPr lvl="1"/>
            <a:r>
              <a:rPr lang="en-CA" sz="2900" dirty="0" smtClean="0"/>
              <a:t>Feudal lords, just like Roman emperors, protected vulnerable peoples in exchange for loyalty</a:t>
            </a:r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pPr lvl="1"/>
            <a:r>
              <a:rPr lang="en-CA" sz="2800" dirty="0" smtClean="0"/>
              <a:t>The Catholic Church believed it was the supreme power</a:t>
            </a:r>
          </a:p>
          <a:p>
            <a:pPr lvl="1"/>
            <a:r>
              <a:rPr lang="en-CA" sz="2800" dirty="0" smtClean="0"/>
              <a:t>Kings challenged this notion arguing that priests choose to be priests while God Himself selected kings</a:t>
            </a:r>
          </a:p>
          <a:p>
            <a:pPr lvl="2"/>
            <a:r>
              <a:rPr lang="en-CA" sz="2500" dirty="0" smtClean="0"/>
              <a:t>The Doctrine of the Divine Right of Kings asserted kings derived their authority from God and could not therefore be held accountable for their actions by any earthly authority</a:t>
            </a:r>
            <a:endParaRPr lang="en-CA" sz="2500" dirty="0"/>
          </a:p>
          <a:p>
            <a:pPr lvl="1"/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</TotalTime>
  <Words>265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31</cp:revision>
  <dcterms:created xsi:type="dcterms:W3CDTF">2017-07-27T00:20:59Z</dcterms:created>
  <dcterms:modified xsi:type="dcterms:W3CDTF">2019-07-21T16:48:50Z</dcterms:modified>
</cp:coreProperties>
</file>